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1" r:id="rId2"/>
    <p:sldId id="276" r:id="rId3"/>
    <p:sldId id="281" r:id="rId4"/>
    <p:sldId id="277" r:id="rId5"/>
    <p:sldId id="278" r:id="rId6"/>
    <p:sldId id="279" r:id="rId7"/>
    <p:sldId id="280" r:id="rId8"/>
    <p:sldId id="289" r:id="rId9"/>
    <p:sldId id="290" r:id="rId10"/>
    <p:sldId id="285" r:id="rId11"/>
    <p:sldId id="292" r:id="rId12"/>
    <p:sldId id="286" r:id="rId13"/>
    <p:sldId id="298" r:id="rId14"/>
    <p:sldId id="293" r:id="rId15"/>
    <p:sldId id="299" r:id="rId16"/>
    <p:sldId id="294" r:id="rId17"/>
    <p:sldId id="295" r:id="rId18"/>
    <p:sldId id="300" r:id="rId19"/>
    <p:sldId id="287" r:id="rId20"/>
    <p:sldId id="296" r:id="rId21"/>
    <p:sldId id="288" r:id="rId22"/>
    <p:sldId id="303" r:id="rId23"/>
    <p:sldId id="261" r:id="rId24"/>
    <p:sldId id="302" r:id="rId25"/>
    <p:sldId id="258" r:id="rId26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311664-2CA8-459B-95A4-CD96069D134D}" type="datetimeFigureOut">
              <a:rPr lang="pt-BR"/>
              <a:pPr>
                <a:defRPr/>
              </a:pPr>
              <a:t>03/08/2013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C322B9-0355-454F-8DC0-215AEC06523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59EDB1-7B3B-432C-8BAF-3707E5774AE0}" type="datetimeFigureOut">
              <a:rPr lang="pt-BR"/>
              <a:pPr>
                <a:defRPr/>
              </a:pPr>
              <a:t>03/08/2013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559D26-015B-439C-9FD8-B3175AF9A93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2683BA-969C-4A91-980A-F6700DE630A9}" type="datetimeFigureOut">
              <a:rPr lang="pt-BR"/>
              <a:pPr>
                <a:defRPr/>
              </a:pPr>
              <a:t>03/08/2013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40BDB8-E097-4168-BDA8-F50F9F30E06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E04E77-52EE-4646-8AA5-0D9AD8DA46BF}" type="datetimeFigureOut">
              <a:rPr lang="pt-BR"/>
              <a:pPr>
                <a:defRPr/>
              </a:pPr>
              <a:t>03/08/2013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2116F4-785F-45F7-B4E3-25FBCD0FA90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C9C0F8-F1F8-4CDF-8565-7C919FCF4DC9}" type="datetimeFigureOut">
              <a:rPr lang="pt-BR"/>
              <a:pPr>
                <a:defRPr/>
              </a:pPr>
              <a:t>03/08/2013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92EA64-AEE1-4161-A054-258B7811519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678524-031B-4CAE-8B63-B8FCBD4071ED}" type="datetimeFigureOut">
              <a:rPr lang="pt-BR"/>
              <a:pPr>
                <a:defRPr/>
              </a:pPr>
              <a:t>03/08/2013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F58678-5F27-4F3B-9CE8-C94FDF25C82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C50148-65DB-48D0-A199-35CD66ECC7FB}" type="datetimeFigureOut">
              <a:rPr lang="pt-BR"/>
              <a:pPr>
                <a:defRPr/>
              </a:pPr>
              <a:t>03/08/2013</a:t>
            </a:fld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5B1C6A-CF60-4832-BC07-94CBD5A018F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B3092A-2651-4020-9431-9BD0C4B8A96D}" type="datetimeFigureOut">
              <a:rPr lang="pt-BR"/>
              <a:pPr>
                <a:defRPr/>
              </a:pPr>
              <a:t>03/08/2013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6321D2-3F65-4CDF-B881-BFB899161E6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15DD4-552B-4A94-BF16-0B30A82726F5}" type="datetimeFigureOut">
              <a:rPr lang="pt-BR"/>
              <a:pPr>
                <a:defRPr/>
              </a:pPr>
              <a:t>03/08/2013</a:t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644F21-D3C4-4FF4-8709-9F5776EADC2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5BF79D-67BF-4C52-BA45-359F0C48204F}" type="datetimeFigureOut">
              <a:rPr lang="pt-BR"/>
              <a:pPr>
                <a:defRPr/>
              </a:pPr>
              <a:t>03/08/2013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D30547-B161-45F1-80BC-19575DC250D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BA95CD-0AC7-47BA-B9B8-0ED369123101}" type="datetimeFigureOut">
              <a:rPr lang="pt-BR"/>
              <a:pPr>
                <a:defRPr/>
              </a:pPr>
              <a:t>03/08/2013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279F28-2A03-4B2D-83B0-D6ECE6EDB10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7FCBABE-B0C5-4ACB-9CC0-A0C07841BAC2}" type="datetimeFigureOut">
              <a:rPr lang="pt-BR"/>
              <a:pPr>
                <a:defRPr/>
              </a:pPr>
              <a:t>03/08/2013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664A5F1-38A1-40A6-A41D-37E67A81F51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8" y="500063"/>
            <a:ext cx="5048250" cy="607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Subtítulo 2"/>
          <p:cNvSpPr txBox="1">
            <a:spLocks/>
          </p:cNvSpPr>
          <p:nvPr/>
        </p:nvSpPr>
        <p:spPr bwMode="auto">
          <a:xfrm>
            <a:off x="357188" y="1928813"/>
            <a:ext cx="3000375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/>
          <a:lstStyle/>
          <a:p>
            <a:pPr algn="ctr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None/>
            </a:pPr>
            <a:r>
              <a:rPr lang="pt-BR" sz="2400">
                <a:solidFill>
                  <a:schemeClr val="tx2"/>
                </a:solidFill>
                <a:latin typeface="Calibri" pitchFamily="34" charset="0"/>
              </a:rPr>
              <a:t>Para cada fase da vida </a:t>
            </a:r>
          </a:p>
          <a:p>
            <a:pPr algn="ctr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None/>
            </a:pPr>
            <a:r>
              <a:rPr lang="pt-BR" sz="2400">
                <a:solidFill>
                  <a:schemeClr val="tx2"/>
                </a:solidFill>
                <a:latin typeface="Calibri" pitchFamily="34" charset="0"/>
              </a:rPr>
              <a:t>a Mary Kay possui </a:t>
            </a:r>
          </a:p>
          <a:p>
            <a:pPr algn="ctr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None/>
            </a:pPr>
            <a:r>
              <a:rPr lang="pt-BR" sz="2400">
                <a:solidFill>
                  <a:schemeClr val="tx2"/>
                </a:solidFill>
                <a:latin typeface="Calibri" pitchFamily="34" charset="0"/>
              </a:rPr>
              <a:t>uma linha ideal </a:t>
            </a:r>
          </a:p>
          <a:p>
            <a:pPr algn="ctr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None/>
            </a:pPr>
            <a:r>
              <a:rPr lang="pt-BR" sz="2400">
                <a:solidFill>
                  <a:schemeClr val="tx2"/>
                </a:solidFill>
                <a:latin typeface="Calibri" pitchFamily="34" charset="0"/>
              </a:rPr>
              <a:t>de cuidados com a pele.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ítulo 1"/>
          <p:cNvSpPr>
            <a:spLocks noGrp="1"/>
          </p:cNvSpPr>
          <p:nvPr>
            <p:ph type="title"/>
          </p:nvPr>
        </p:nvSpPr>
        <p:spPr>
          <a:xfrm>
            <a:off x="571500" y="357188"/>
            <a:ext cx="2185988" cy="1143000"/>
          </a:xfrm>
        </p:spPr>
        <p:txBody>
          <a:bodyPr/>
          <a:lstStyle/>
          <a:p>
            <a:pPr algn="r"/>
            <a:r>
              <a:rPr lang="pt-BR" b="1" smtClean="0"/>
              <a:t>20 anos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143250" y="500063"/>
            <a:ext cx="5543550" cy="6000750"/>
          </a:xfrm>
        </p:spPr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dirty="0" smtClean="0"/>
              <a:t>Nessa fase, quase não é possível enxergar imperfeições na face, salvo pequenas e superficiais manchas, cravos, acne ou textura áspera.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dirty="0" smtClean="0"/>
              <a:t>Cuidados básicos de limpeza, hidratação e proteção solar são fundamentais.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dirty="0" smtClean="0"/>
              <a:t>Esses produtos reforçam a reserva natural de água na pele, hidratam e aumentam a maciez e a elasticidade.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dirty="0" smtClean="0"/>
              <a:t>Os benefícios não param por aí. Com o uso contínuo, a tendência é que haja síntese de colágeno, melhora na uniformidade da cor da pele e renovação celular.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BR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BR" dirty="0"/>
          </a:p>
        </p:txBody>
      </p:sp>
      <p:pic>
        <p:nvPicPr>
          <p:cNvPr id="11268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1500188"/>
            <a:ext cx="3297238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25612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b="1" dirty="0" smtClean="0">
                <a:solidFill>
                  <a:srgbClr val="00B050"/>
                </a:solidFill>
              </a:rPr>
              <a:t>Linha </a:t>
            </a:r>
            <a:r>
              <a:rPr lang="pt-BR" b="1" dirty="0" err="1" smtClean="0">
                <a:solidFill>
                  <a:srgbClr val="00B050"/>
                </a:solidFill>
              </a:rPr>
              <a:t>Botanical</a:t>
            </a:r>
            <a:r>
              <a:rPr lang="pt-BR" b="1" dirty="0" smtClean="0">
                <a:solidFill>
                  <a:srgbClr val="00B050"/>
                </a:solidFill>
              </a:rPr>
              <a:t> </a:t>
            </a:r>
            <a:r>
              <a:rPr lang="pt-BR" b="1" dirty="0" err="1" smtClean="0">
                <a:solidFill>
                  <a:srgbClr val="00B050"/>
                </a:solidFill>
              </a:rPr>
              <a:t>Effects</a:t>
            </a:r>
            <a:r>
              <a:rPr lang="pt-BR" b="1" dirty="0" smtClean="0">
                <a:solidFill>
                  <a:srgbClr val="00B050"/>
                </a:solidFill>
              </a:rPr>
              <a:t/>
            </a:r>
            <a:br>
              <a:rPr lang="pt-BR" b="1" dirty="0" smtClean="0">
                <a:solidFill>
                  <a:srgbClr val="00B050"/>
                </a:solidFill>
              </a:rPr>
            </a:br>
            <a:r>
              <a:rPr lang="pt-BR" b="1" dirty="0" smtClean="0">
                <a:solidFill>
                  <a:srgbClr val="00B050"/>
                </a:solidFill>
              </a:rPr>
              <a:t>cuidado com a pele fácil e prático</a:t>
            </a:r>
            <a:br>
              <a:rPr lang="pt-BR" b="1" dirty="0" smtClean="0">
                <a:solidFill>
                  <a:srgbClr val="00B050"/>
                </a:solidFill>
              </a:rPr>
            </a:br>
            <a:endParaRPr lang="pt-BR" b="1" dirty="0">
              <a:solidFill>
                <a:srgbClr val="00B05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5750" y="1785938"/>
            <a:ext cx="8229600" cy="4525962"/>
          </a:xfrm>
        </p:spPr>
        <p:txBody>
          <a:bodyPr rtlCol="0">
            <a:normAutofit fontScale="77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b="1" dirty="0" smtClean="0">
                <a:solidFill>
                  <a:srgbClr val="00B050"/>
                </a:solidFill>
              </a:rPr>
              <a:t>Para manter a pele sempre radiante: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b="1" dirty="0" smtClean="0"/>
              <a:t>Limpeza.</a:t>
            </a:r>
            <a:r>
              <a:rPr lang="pt-BR" dirty="0" smtClean="0"/>
              <a:t> Remove a maquiagem e impurezas, deixando a pele com aparência saudável e renovada. </a:t>
            </a:r>
            <a:br>
              <a:rPr lang="pt-BR" dirty="0" smtClean="0"/>
            </a:br>
            <a:r>
              <a:rPr lang="pt-BR" b="1" dirty="0" smtClean="0"/>
              <a:t>Hidratante.</a:t>
            </a:r>
            <a:r>
              <a:rPr lang="pt-BR" dirty="0" smtClean="0"/>
              <a:t> Tem absorção rápida e deixa a pele com aparência saudável e equilibrada.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BR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b="1" dirty="0" smtClean="0">
                <a:solidFill>
                  <a:srgbClr val="00B050"/>
                </a:solidFill>
              </a:rPr>
              <a:t>Cuidados Extras que você pode acrescentar a sua rotina: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b="1" dirty="0" smtClean="0"/>
              <a:t>Tônico.</a:t>
            </a:r>
            <a:r>
              <a:rPr lang="pt-BR" dirty="0" smtClean="0"/>
              <a:t> Tonifica e remove profundamente as impurezas. Restaura o equilíbrio natural da pele e proporciona uma sensação suave e refrescante.</a:t>
            </a:r>
            <a:br>
              <a:rPr lang="pt-BR" dirty="0" smtClean="0"/>
            </a:br>
            <a:r>
              <a:rPr lang="pt-BR" b="1" dirty="0" smtClean="0"/>
              <a:t>Máscara.</a:t>
            </a:r>
            <a:r>
              <a:rPr lang="pt-BR" dirty="0" smtClean="0"/>
              <a:t> Hidrata as áreas secas, absorve a oleosidade e limpa os poros, deixando a pele renovada e com sensação de frescor.</a:t>
            </a:r>
            <a:endParaRPr lang="pt-BR" dirty="0"/>
          </a:p>
        </p:txBody>
      </p:sp>
      <p:pic>
        <p:nvPicPr>
          <p:cNvPr id="1229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15250" y="285750"/>
            <a:ext cx="1125538" cy="192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071813" y="714375"/>
            <a:ext cx="5686425" cy="5500688"/>
          </a:xfrm>
        </p:spPr>
        <p:txBody>
          <a:bodyPr rtlCol="0">
            <a:normAutofit fontScale="5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3800" dirty="0" smtClean="0"/>
              <a:t>É nessa idade que começam a surgir as primeiras marcas definitivas causadas pelo tempo. As rugas começam a se tornar evidentes, assim como mudanças na textura e manchas mais profundas. Ao redor dos olhos e da boca também aparecem sinais e as bochechas ficam mais flácidas.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3800" dirty="0" smtClean="0"/>
              <a:t>Mas nem por isso é tarde demais para começar a investir nos cuidados. A proteção solar e a hidratação passam a ser ainda mais indispensáveis para prevenir os surgimento de novas marcas. No entanto, o uso de creme anti-idade não pode mais ser prorrogado.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3800" dirty="0" smtClean="0"/>
              <a:t>Na hora de escolher os cosméticos, observe a composição com cuidado. A presença de vitamina A e </a:t>
            </a:r>
            <a:r>
              <a:rPr lang="pt-BR" sz="3800" dirty="0" err="1" smtClean="0"/>
              <a:t>E</a:t>
            </a:r>
            <a:r>
              <a:rPr lang="pt-BR" sz="3800" dirty="0" smtClean="0"/>
              <a:t> garantem uma ação antioxidante.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3800" dirty="0" smtClean="0"/>
              <a:t>A vitamina C vai prevenir a degradação do colágeno e das fibras de elastina.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BR" dirty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500063" y="785813"/>
            <a:ext cx="2185987" cy="1143000"/>
          </a:xfrm>
          <a:prstGeom prst="rect">
            <a:avLst/>
          </a:prstGeom>
        </p:spPr>
        <p:txBody>
          <a:bodyPr anchor="ctr">
            <a:normAutofit fontScale="92500" lnSpcReduction="20000"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pt-BR" sz="4400" b="1" dirty="0">
                <a:latin typeface="+mj-lt"/>
                <a:ea typeface="+mj-ea"/>
                <a:cs typeface="+mj-cs"/>
              </a:rPr>
              <a:t>Após </a:t>
            </a:r>
          </a:p>
          <a:p>
            <a:pPr algn="r" fontAlgn="auto">
              <a:spcAft>
                <a:spcPts val="0"/>
              </a:spcAft>
              <a:defRPr/>
            </a:pPr>
            <a:r>
              <a:rPr lang="pt-BR" sz="4400" b="1" dirty="0">
                <a:latin typeface="+mj-lt"/>
                <a:ea typeface="+mj-ea"/>
                <a:cs typeface="+mj-cs"/>
              </a:rPr>
              <a:t>25 anos</a:t>
            </a:r>
            <a:endParaRPr lang="pt-BR" sz="4400" b="1" dirty="0">
              <a:latin typeface="+mj-lt"/>
              <a:ea typeface="+mj-ea"/>
              <a:cs typeface="+mj-cs"/>
            </a:endParaRPr>
          </a:p>
        </p:txBody>
      </p:sp>
      <p:pic>
        <p:nvPicPr>
          <p:cNvPr id="13316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2143125"/>
            <a:ext cx="2300288" cy="375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928688"/>
            <a:ext cx="4214812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8" y="357188"/>
            <a:ext cx="5072062" cy="650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ítulo 1"/>
          <p:cNvSpPr>
            <a:spLocks noGrp="1"/>
          </p:cNvSpPr>
          <p:nvPr>
            <p:ph type="title"/>
          </p:nvPr>
        </p:nvSpPr>
        <p:spPr>
          <a:xfrm>
            <a:off x="428625" y="500063"/>
            <a:ext cx="8229600" cy="1143000"/>
          </a:xfrm>
        </p:spPr>
        <p:txBody>
          <a:bodyPr/>
          <a:lstStyle/>
          <a:p>
            <a:pPr algn="l"/>
            <a:r>
              <a:rPr lang="pt-BR" sz="4000" b="1" smtClean="0"/>
              <a:t>Sistema de Cuidados </a:t>
            </a:r>
            <a:br>
              <a:rPr lang="pt-BR" sz="4000" b="1" smtClean="0"/>
            </a:br>
            <a:r>
              <a:rPr lang="pt-BR" sz="4000" b="1" smtClean="0"/>
              <a:t>com a Pele TimeWise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8625" y="1643063"/>
            <a:ext cx="8229600" cy="5411787"/>
          </a:xfrm>
        </p:spPr>
        <p:txBody>
          <a:bodyPr rtlCol="0">
            <a:normAutofit fontScale="5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pt-BR" sz="44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4400" dirty="0" smtClean="0"/>
              <a:t>Suaves partículas de limpeza contidas no Creme de Limpeza 3 em 1 removem as células mortas através da esfoliação.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4400" dirty="0" smtClean="0"/>
              <a:t>O complexo patenteado TimeWise® presente no Creme de Limpeza 3 em 1 e no Hidratante Redutor de Linhas de Expressão reduz as linhas finas e rugas, através da aceleração do processo natural de renovação da pele.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4400" dirty="0" smtClean="0"/>
              <a:t>Uma maravilhosa mistura de umectantes contida no Hidratante Redutor de Linhas de Expressão mantém a pele hidratada.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4400" dirty="0" smtClean="0"/>
              <a:t>Os extratos botânicos nutritivos da Solução Diurna com FPS 25 ajudam a restaurar a pele enquanto o filtro solar a protege dos raios nocivos do sol.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4400" dirty="0" smtClean="0"/>
              <a:t>Um peptídeo anti-idade contido na Solução Noturna estimula a produção de colágeno para firmar a pele e deixá-la macia.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13" y="142875"/>
            <a:ext cx="1905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643688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8625" y="428625"/>
            <a:ext cx="8229600" cy="1143000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b="1" dirty="0" smtClean="0"/>
              <a:t/>
            </a:r>
            <a:br>
              <a:rPr lang="pt-BR" b="1" dirty="0" smtClean="0"/>
            </a:br>
            <a:r>
              <a:rPr lang="pt-BR" b="1" dirty="0" err="1" smtClean="0"/>
              <a:t>Microdermoabrasão</a:t>
            </a:r>
            <a:r>
              <a:rPr lang="pt-BR" b="1" dirty="0" smtClean="0"/>
              <a:t> </a:t>
            </a:r>
            <a:br>
              <a:rPr lang="pt-BR" b="1" dirty="0" smtClean="0"/>
            </a:br>
            <a:r>
              <a:rPr lang="pt-BR" b="1" dirty="0" smtClean="0"/>
              <a:t>(</a:t>
            </a:r>
            <a:r>
              <a:rPr lang="pt-BR" b="1" dirty="0" err="1" smtClean="0"/>
              <a:t>Peeling</a:t>
            </a:r>
            <a:r>
              <a:rPr lang="pt-BR" b="1" dirty="0" smtClean="0"/>
              <a:t> de Cristal)</a:t>
            </a:r>
            <a:br>
              <a:rPr lang="pt-BR" b="1" dirty="0" smtClean="0"/>
            </a:br>
            <a:endParaRPr lang="pt-BR" dirty="0"/>
          </a:p>
        </p:txBody>
      </p:sp>
      <p:sp>
        <p:nvSpPr>
          <p:cNvPr id="17411" name="Espaço Reservado para Conteúdo 3"/>
          <p:cNvSpPr>
            <a:spLocks noGrp="1"/>
          </p:cNvSpPr>
          <p:nvPr>
            <p:ph idx="1"/>
          </p:nvPr>
        </p:nvSpPr>
        <p:spPr>
          <a:xfrm>
            <a:off x="428625" y="2000250"/>
            <a:ext cx="8229600" cy="5114925"/>
          </a:xfrm>
        </p:spPr>
        <p:txBody>
          <a:bodyPr>
            <a:spAutoFit/>
          </a:bodyPr>
          <a:lstStyle/>
          <a:p>
            <a:pPr>
              <a:buFont typeface="Arial" charset="0"/>
              <a:buNone/>
            </a:pPr>
            <a:r>
              <a:rPr lang="pt-BR" sz="2400" b="1" smtClean="0"/>
              <a:t>Passo 1: Refinar</a:t>
            </a:r>
          </a:p>
          <a:p>
            <a:pPr>
              <a:buFont typeface="Arial" charset="0"/>
              <a:buNone/>
            </a:pPr>
            <a:r>
              <a:rPr lang="pt-BR" sz="2400" smtClean="0"/>
              <a:t>É um esfoliante com tecnologia avançada que imediatamente energiza a pele deixando-a mais radiante e saudável. Contém microcristais de óxido de alumínio que beneficia a pele da seguinte forma:</a:t>
            </a:r>
          </a:p>
          <a:p>
            <a:r>
              <a:rPr lang="pt-BR" sz="2400" smtClean="0"/>
              <a:t>alimenta e nutre a pele através de um aumento da microcirculação interna. Isto traz o oxigênio para a superfície da pele, estimulando a circulação e proporcionando uma aparência saudável e radiante;</a:t>
            </a:r>
          </a:p>
          <a:p>
            <a:r>
              <a:rPr lang="pt-BR" sz="2400" smtClean="0"/>
              <a:t>reduz a aparência dos poros, pois efetivamente remove as células mortas que se formam naturalmente dentro e ao redor de cada poro.</a:t>
            </a:r>
          </a:p>
          <a:p>
            <a:endParaRPr lang="pt-BR" sz="2000" smtClean="0"/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0" y="285750"/>
            <a:ext cx="1500188" cy="163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77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b="1" dirty="0" smtClean="0"/>
              <a:t>Passo 2: Restaurar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dirty="0" smtClean="0"/>
              <a:t>Sua aplicação é imediatamente absorvida pela pele, que se torna instantaneamente mais suave.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dirty="0" smtClean="0"/>
              <a:t>alimenta e nutre a superfície da pele com um exclusivo complexo do triplo chá Mary Kay;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dirty="0" smtClean="0"/>
              <a:t>ajuda no processo de rejuvenescimento, com maravilhoso efeito restaurador;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dirty="0" smtClean="0"/>
              <a:t>protege a pele da exposição ao meio ambiente;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dirty="0" smtClean="0"/>
              <a:t>amacia e ajuda no processo de restaurar o equilíbrio da pele;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dirty="0" smtClean="0"/>
              <a:t>prepara a pele para os próximos passos da sua rotina de cuidados com a pele.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pt-BR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b="1" dirty="0" smtClean="0"/>
              <a:t/>
            </a:r>
            <a:br>
              <a:rPr lang="pt-BR" b="1" dirty="0" smtClean="0"/>
            </a:br>
            <a:r>
              <a:rPr lang="pt-BR" b="1" dirty="0" err="1" smtClean="0"/>
              <a:t>Microdermoabrasão</a:t>
            </a:r>
            <a:r>
              <a:rPr lang="pt-BR" b="1" dirty="0" smtClean="0"/>
              <a:t> </a:t>
            </a:r>
            <a:br>
              <a:rPr lang="pt-BR" b="1" dirty="0" smtClean="0"/>
            </a:br>
            <a:r>
              <a:rPr lang="pt-BR" b="1" dirty="0" smtClean="0"/>
              <a:t>(</a:t>
            </a:r>
            <a:r>
              <a:rPr lang="pt-BR" b="1" dirty="0" err="1" smtClean="0"/>
              <a:t>Peeling</a:t>
            </a:r>
            <a:r>
              <a:rPr lang="pt-BR" b="1" dirty="0" smtClean="0"/>
              <a:t> de Cristal)</a:t>
            </a:r>
            <a:br>
              <a:rPr lang="pt-BR" b="1" dirty="0" smtClean="0"/>
            </a:br>
            <a:endParaRPr lang="pt-BR" dirty="0"/>
          </a:p>
        </p:txBody>
      </p:sp>
      <p:pic>
        <p:nvPicPr>
          <p:cNvPr id="1843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0" y="285750"/>
            <a:ext cx="1500188" cy="163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285750"/>
            <a:ext cx="6219825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0" y="2500313"/>
            <a:ext cx="3248025" cy="348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357563" y="571500"/>
            <a:ext cx="5329237" cy="5554663"/>
          </a:xfrm>
        </p:spPr>
        <p:txBody>
          <a:bodyPr rtlCol="0">
            <a:normAutofit fontScale="70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dirty="0" smtClean="0"/>
              <a:t>Nessa faixa etária, é preciso investir ainda mais em produtos, pois os sinais do cansaço dos anos começam a se acentuar. As rugas já são comuns, mas aparecem mesmo nos lugares em que não há movimento.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dirty="0" smtClean="0"/>
              <a:t>A pele tende a ressecar, há perda do tônus e do volume dos lábios. Surgem também as bolsas nas pálpebras inferiores e as linhas do pescoço. Para as fumantes será ainda mais evidente, pois elas sentirão os efeitos do vício na face a partir dessa idade.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dirty="0" smtClean="0"/>
              <a:t>Os produtos precisam ter funções reparadoras, estimular a produção de colágeno, promover a renovação celular e a síntese de colágeno. Necessário cremes ricos em peptídeos, ácido </a:t>
            </a:r>
            <a:r>
              <a:rPr lang="pt-BR" dirty="0" err="1" smtClean="0"/>
              <a:t>retinoico</a:t>
            </a:r>
            <a:r>
              <a:rPr lang="pt-BR" dirty="0" smtClean="0"/>
              <a:t> e seus derivados.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BR" dirty="0"/>
          </a:p>
        </p:txBody>
      </p:sp>
      <p:sp>
        <p:nvSpPr>
          <p:cNvPr id="20483" name="Título 1"/>
          <p:cNvSpPr>
            <a:spLocks noGrp="1"/>
          </p:cNvSpPr>
          <p:nvPr>
            <p:ph type="title"/>
          </p:nvPr>
        </p:nvSpPr>
        <p:spPr>
          <a:xfrm>
            <a:off x="785813" y="214313"/>
            <a:ext cx="2185987" cy="1143000"/>
          </a:xfrm>
        </p:spPr>
        <p:txBody>
          <a:bodyPr/>
          <a:lstStyle/>
          <a:p>
            <a:pPr algn="r"/>
            <a:r>
              <a:rPr lang="pt-BR" b="1" smtClean="0"/>
              <a:t>40 anos</a:t>
            </a:r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1285875"/>
            <a:ext cx="2624138" cy="451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8625" y="285750"/>
            <a:ext cx="82296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b="1" dirty="0" smtClean="0"/>
              <a:t>Envelhecimento cutâneo: </a:t>
            </a:r>
            <a:br>
              <a:rPr lang="pt-BR" b="1" dirty="0" smtClean="0"/>
            </a:br>
            <a:r>
              <a:rPr lang="pt-BR" b="1" dirty="0" smtClean="0"/>
              <a:t>por que ocorre?</a:t>
            </a:r>
            <a:endParaRPr lang="pt-BR" dirty="0"/>
          </a:p>
        </p:txBody>
      </p:sp>
      <p:sp>
        <p:nvSpPr>
          <p:cNvPr id="3075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071563" y="3571875"/>
            <a:ext cx="7286625" cy="2665413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pt-BR" smtClean="0"/>
              <a:t>Por que a pele sofre alterações com o passar do tempo?</a:t>
            </a:r>
          </a:p>
          <a:p>
            <a:pPr algn="ctr">
              <a:buFont typeface="Arial" charset="0"/>
              <a:buNone/>
            </a:pPr>
            <a:r>
              <a:rPr lang="pt-BR" smtClean="0"/>
              <a:t>Por que surgem manchas, rugas </a:t>
            </a:r>
          </a:p>
          <a:p>
            <a:pPr algn="ctr">
              <a:buFont typeface="Arial" charset="0"/>
              <a:buNone/>
            </a:pPr>
            <a:r>
              <a:rPr lang="pt-BR" smtClean="0"/>
              <a:t>e aspecto de pele "sem viço" ?</a:t>
            </a:r>
          </a:p>
          <a:p>
            <a:pPr algn="ctr">
              <a:buFont typeface="Arial" charset="0"/>
              <a:buNone/>
            </a:pPr>
            <a:r>
              <a:rPr lang="pt-BR" smtClean="0"/>
              <a:t>O motivo de tal transformação são as alterações decorrentes do envelhecimento da pele.</a:t>
            </a:r>
          </a:p>
          <a:p>
            <a:endParaRPr lang="pt-BR" smtClean="0"/>
          </a:p>
        </p:txBody>
      </p:sp>
      <p:pic>
        <p:nvPicPr>
          <p:cNvPr id="3076" name="Imagem 6" descr="http://www.dermatologia.net/novo/base/imagens/mulher_face2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75" y="1857375"/>
            <a:ext cx="1905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b="1" dirty="0" smtClean="0"/>
              <a:t>Sistema </a:t>
            </a:r>
            <a:r>
              <a:rPr lang="pt-BR" b="1" dirty="0" err="1" smtClean="0"/>
              <a:t>Volu-Firm</a:t>
            </a:r>
            <a:r>
              <a:rPr lang="pt-BR" b="1" dirty="0" smtClean="0"/>
              <a:t> </a:t>
            </a:r>
            <a:br>
              <a:rPr lang="pt-BR" b="1" dirty="0" smtClean="0"/>
            </a:br>
            <a:r>
              <a:rPr lang="pt-BR" b="1" dirty="0" smtClean="0"/>
              <a:t>TimeWise </a:t>
            </a:r>
            <a:r>
              <a:rPr lang="pt-BR" b="1" dirty="0" err="1" smtClean="0"/>
              <a:t>Repair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0063" y="1857375"/>
            <a:ext cx="8229600" cy="4525963"/>
          </a:xfrm>
        </p:spPr>
        <p:txBody>
          <a:bodyPr rtlCol="0">
            <a:normAutofit fontScale="70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3400" dirty="0" smtClean="0"/>
              <a:t>O Sistema </a:t>
            </a:r>
            <a:r>
              <a:rPr lang="pt-BR" sz="3400" dirty="0" err="1" smtClean="0"/>
              <a:t>Volu-Firm</a:t>
            </a:r>
            <a:r>
              <a:rPr lang="pt-BR" sz="3400" dirty="0" smtClean="0"/>
              <a:t>™ TimeWise </a:t>
            </a:r>
            <a:r>
              <a:rPr lang="pt-BR" sz="3400" dirty="0" err="1" smtClean="0"/>
              <a:t>Repair</a:t>
            </a:r>
            <a:r>
              <a:rPr lang="pt-BR" sz="3400" dirty="0" smtClean="0"/>
              <a:t>™ combate os sinais avançados da idade, incluindo sinais mais visíveis: perda de volume e perda de firmeza da pele.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3400" dirty="0" smtClean="0"/>
              <a:t>Cada produto neste sistema contém o exclusivo Complexo </a:t>
            </a:r>
            <a:r>
              <a:rPr lang="pt-BR" sz="3400" dirty="0" err="1" smtClean="0"/>
              <a:t>Volu-Firm</a:t>
            </a:r>
            <a:r>
              <a:rPr lang="pt-BR" sz="3400" dirty="0" smtClean="0"/>
              <a:t>™, que possui células de plantas que ajudam a proteger a matriz da pele a manter a sua firmeza, um peptídeo que ajuda no processo de recuperação da pele* e um acelerador do ácido </a:t>
            </a:r>
            <a:r>
              <a:rPr lang="pt-BR" sz="3400" dirty="0" err="1" smtClean="0"/>
              <a:t>hialurônico</a:t>
            </a:r>
            <a:r>
              <a:rPr lang="pt-BR" sz="3400" dirty="0" smtClean="0"/>
              <a:t>, que ajuda a proporcionar uma pele mais firme e com efeito </a:t>
            </a:r>
            <a:r>
              <a:rPr lang="pt-BR" sz="3400" i="1" dirty="0" smtClean="0"/>
              <a:t>lifting.</a:t>
            </a:r>
            <a:endParaRPr lang="pt-BR" sz="34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3400" dirty="0" smtClean="0"/>
              <a:t>Reduz a aparência de linhas profundas de expressão e rugas;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3400" dirty="0" smtClean="0"/>
              <a:t>Proporciona efeito </a:t>
            </a:r>
            <a:r>
              <a:rPr lang="pt-BR" sz="3400" i="1" dirty="0" err="1" smtClean="0"/>
              <a:t>lifiting</a:t>
            </a:r>
            <a:r>
              <a:rPr lang="pt-BR" sz="3400" dirty="0" smtClean="0"/>
              <a:t>;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3400" dirty="0" smtClean="0"/>
              <a:t>Mais firmeza e preenchimento da pele;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3400" dirty="0" smtClean="0"/>
              <a:t>Promove um tom de pele mais uniforme.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BR" dirty="0"/>
          </a:p>
        </p:txBody>
      </p:sp>
      <p:pic>
        <p:nvPicPr>
          <p:cNvPr id="2150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13" y="214313"/>
            <a:ext cx="1905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714625" y="1071563"/>
            <a:ext cx="5972175" cy="5054600"/>
          </a:xfrm>
        </p:spPr>
        <p:txBody>
          <a:bodyPr rtlCol="0">
            <a:normAutofit fontScale="77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dirty="0" smtClean="0"/>
              <a:t>A partir dessa idade, é preciso começar a se cuidar para valer.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dirty="0" smtClean="0"/>
              <a:t>A pele dessa fase tem rugas profundas, flacidez avançada, vinco entre a boca e o nariz e bolsas ao redor dos olhos. E não é apenas o efeito do sol que compromete a aparência: a queda de hormônios sexuais devido à menopausa reduz a qualidade da elastina e do colágeno.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dirty="0" smtClean="0"/>
              <a:t>É importante ressaltar que, independente da idade, sempre vale a pena cuidar da pele. E quanto mais cedo melhor, já que prevenir ainda é o remédio mais eficaz.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BR" dirty="0"/>
          </a:p>
        </p:txBody>
      </p:sp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2428875"/>
            <a:ext cx="215265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28625" y="1071563"/>
            <a:ext cx="2185988" cy="1143000"/>
          </a:xfrm>
        </p:spPr>
        <p:txBody>
          <a:bodyPr rtlCol="0">
            <a:normAutofit fontScale="90000"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pt-BR" b="1" dirty="0" smtClean="0"/>
              <a:t>50 anos</a:t>
            </a:r>
            <a:br>
              <a:rPr lang="pt-BR" b="1" dirty="0" smtClean="0"/>
            </a:br>
            <a:r>
              <a:rPr lang="pt-BR" b="1" dirty="0" smtClean="0"/>
              <a:t>ou mais</a:t>
            </a:r>
            <a:endParaRPr lang="pt-BR" b="1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Imagem 1" descr="http://todaela.uol.com.br/images/assets/pictures/000/005/303/content_5303.jpg?131654943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" y="785813"/>
            <a:ext cx="7786687" cy="507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Espaço Reservado para Texto 5"/>
          <p:cNvSpPr txBox="1">
            <a:spLocks/>
          </p:cNvSpPr>
          <p:nvPr/>
        </p:nvSpPr>
        <p:spPr bwMode="auto">
          <a:xfrm>
            <a:off x="642938" y="1071563"/>
            <a:ext cx="2828925" cy="303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pt-BR" sz="3200">
                <a:latin typeface="Calibri" pitchFamily="34" charset="0"/>
              </a:rPr>
              <a:t>Como você </a:t>
            </a:r>
          </a:p>
          <a:p>
            <a:pPr marL="342900" indent="-342900" algn="ctr">
              <a:spcBef>
                <a:spcPct val="20000"/>
              </a:spcBef>
            </a:pPr>
            <a:r>
              <a:rPr lang="pt-BR" sz="3200">
                <a:latin typeface="Calibri" pitchFamily="34" charset="0"/>
              </a:rPr>
              <a:t>quer estar </a:t>
            </a:r>
          </a:p>
          <a:p>
            <a:pPr marL="342900" indent="-342900" algn="ctr">
              <a:spcBef>
                <a:spcPct val="20000"/>
              </a:spcBef>
            </a:pPr>
            <a:r>
              <a:rPr lang="pt-BR" sz="3200">
                <a:latin typeface="Calibri" pitchFamily="34" charset="0"/>
              </a:rPr>
              <a:t>daqui 10 anos?</a:t>
            </a:r>
          </a:p>
        </p:txBody>
      </p:sp>
      <p:sp>
        <p:nvSpPr>
          <p:cNvPr id="4" name="Espaço Reservado para Texto 5"/>
          <p:cNvSpPr txBox="1">
            <a:spLocks/>
          </p:cNvSpPr>
          <p:nvPr/>
        </p:nvSpPr>
        <p:spPr>
          <a:xfrm>
            <a:off x="571500" y="3857625"/>
            <a:ext cx="2828925" cy="1643063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pt-BR" sz="3200" dirty="0">
                <a:latin typeface="+mn-lt"/>
              </a:rPr>
              <a:t>Nada resiste </a:t>
            </a: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pt-BR" sz="3200" dirty="0">
                <a:latin typeface="+mn-lt"/>
              </a:rPr>
              <a:t>a um </a:t>
            </a: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pt-BR" sz="3200" dirty="0">
                <a:latin typeface="+mn-lt"/>
              </a:rPr>
              <a:t>coração alegre</a:t>
            </a:r>
            <a:endParaRPr lang="pt-BR" sz="3200" dirty="0">
              <a:latin typeface="+mn-lt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ítulo 1"/>
          <p:cNvSpPr>
            <a:spLocks noGrp="1"/>
          </p:cNvSpPr>
          <p:nvPr>
            <p:ph type="title"/>
          </p:nvPr>
        </p:nvSpPr>
        <p:spPr>
          <a:xfrm>
            <a:off x="500063" y="571500"/>
            <a:ext cx="8229600" cy="1143000"/>
          </a:xfrm>
        </p:spPr>
        <p:txBody>
          <a:bodyPr/>
          <a:lstStyle/>
          <a:p>
            <a:r>
              <a:rPr lang="pt-BR" sz="3200" b="1" smtClean="0"/>
              <a:t>A  vida é o processo para se atingir objetivos</a:t>
            </a:r>
          </a:p>
        </p:txBody>
      </p:sp>
      <p:sp>
        <p:nvSpPr>
          <p:cNvPr id="24579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Arial" charset="0"/>
              <a:buNone/>
            </a:pPr>
            <a:endParaRPr lang="pt-BR" b="1" smtClean="0"/>
          </a:p>
          <a:p>
            <a:pPr algn="ctr">
              <a:buFont typeface="Arial" charset="0"/>
              <a:buNone/>
            </a:pPr>
            <a:r>
              <a:rPr lang="pt-BR" b="1" smtClean="0"/>
              <a:t>CONHECIMENTO </a:t>
            </a:r>
          </a:p>
          <a:p>
            <a:pPr algn="ctr">
              <a:buFont typeface="Arial" charset="0"/>
              <a:buNone/>
            </a:pPr>
            <a:endParaRPr lang="pt-BR" b="1" smtClean="0"/>
          </a:p>
          <a:p>
            <a:pPr algn="ctr">
              <a:buFont typeface="Arial" charset="0"/>
              <a:buNone/>
            </a:pPr>
            <a:r>
              <a:rPr lang="pt-BR" b="1" smtClean="0"/>
              <a:t>ENTUSIASMO </a:t>
            </a:r>
          </a:p>
          <a:p>
            <a:pPr algn="ctr">
              <a:buFont typeface="Arial" charset="0"/>
              <a:buNone/>
            </a:pPr>
            <a:endParaRPr lang="pt-BR" b="1" smtClean="0"/>
          </a:p>
          <a:p>
            <a:pPr algn="ctr">
              <a:buFont typeface="Arial" charset="0"/>
              <a:buNone/>
            </a:pPr>
            <a:r>
              <a:rPr lang="pt-BR" b="1" smtClean="0"/>
              <a:t>ATITUDE</a:t>
            </a:r>
          </a:p>
          <a:p>
            <a:endParaRPr lang="pt-BR" smtClean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s://fbcdn-sphotos-g-a.akamaihd.net/hphotos-ak-ash3/166064_10151396018837143_1059850933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500" y="785813"/>
            <a:ext cx="5357813" cy="535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s://fbcdn-sphotos-d-a.akamaihd.net/hphotos-ak-frc3/1129_10151396303392143_158463490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50" y="428625"/>
            <a:ext cx="7572375" cy="585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pt-BR" smtClean="0"/>
              <a:t>O sol turbina seu humor e a deixa da cor do pecado. Mas também causa envelhecimento precoce e até câncer de pele. </a:t>
            </a:r>
          </a:p>
          <a:p>
            <a:pPr>
              <a:buFont typeface="Arial" charset="0"/>
              <a:buNone/>
            </a:pPr>
            <a:r>
              <a:rPr lang="pt-BR" smtClean="0"/>
              <a:t>Pior: agora você não vai perceber nada. Mas, como suas consequências têm efeito cumulativo, seu rosto de princesa parecerá de bruxa - cheio de rugas, sardas e coisa pior - mesmo antes de completar 40 verões. </a:t>
            </a:r>
          </a:p>
        </p:txBody>
      </p:sp>
      <p:pic>
        <p:nvPicPr>
          <p:cNvPr id="4099" name="Picture 1" descr="C:\Documents and Settings\Rose\Meus documentos\copiarose191108\meus documentos\Minhas imagens\143278~154444[1]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" y="0"/>
            <a:ext cx="185737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0063" y="714375"/>
            <a:ext cx="8229600" cy="5626100"/>
          </a:xfrm>
        </p:spPr>
        <p:txBody>
          <a:bodyPr rtlCol="0">
            <a:normAutofit fontScale="925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b="1" dirty="0" smtClean="0"/>
              <a:t>Envelhecimento natural</a:t>
            </a:r>
            <a:endParaRPr lang="pt-BR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dirty="0" smtClean="0"/>
              <a:t>O envelhecimento natural é decorrente do desgaste natural do organismo, causado pelo passar dos anos, sem a interferência de agentes externos e equivale ao envelhecimento de todos os órgãos, inclusive a pele.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dirty="0" smtClean="0"/>
              <a:t>A aparência da pele que sofreu envelhecimento natural é a da pele que foi pouco exposta ao sol.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dirty="0" smtClean="0"/>
              <a:t>É uma pele fina, com pouca elasticidade, mais flácida e apresentando finas rugas, porém sem manchas ou alterações da sua superfície.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B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7188" y="714375"/>
            <a:ext cx="5400675" cy="1143000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b="1" dirty="0" smtClean="0"/>
              <a:t/>
            </a:r>
            <a:br>
              <a:rPr lang="pt-BR" b="1" dirty="0" smtClean="0"/>
            </a:br>
            <a:r>
              <a:rPr lang="pt-BR" b="1" dirty="0" err="1" smtClean="0"/>
              <a:t>Fotoenvelhecimento</a:t>
            </a:r>
            <a:r>
              <a:rPr lang="pt-BR" b="1" dirty="0" smtClean="0"/>
              <a:t> </a:t>
            </a:r>
            <a:br>
              <a:rPr lang="pt-BR" b="1" dirty="0" smtClean="0"/>
            </a:b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4572000"/>
          </a:xfrm>
        </p:spPr>
        <p:txBody>
          <a:bodyPr rtlCol="0">
            <a:normAutofit fontScale="70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dirty="0" smtClean="0"/>
              <a:t>O </a:t>
            </a:r>
            <a:r>
              <a:rPr lang="pt-BR" dirty="0" err="1" smtClean="0"/>
              <a:t>fotoenvelhecimento</a:t>
            </a:r>
            <a:r>
              <a:rPr lang="pt-BR" dirty="0" smtClean="0"/>
              <a:t>, é decorrente do efeito da radiação ultra-violeta do sol sobre a pele durante toda a vida.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dirty="0" smtClean="0"/>
              <a:t>O sol, que propicia momentos de lazer e que dá o bronzeado que aprendemos a considerar como modelo de saúde e beleza, é também o principal responsável pelo envelhecimento cutâneo, pois é a sua ação acumulativa sobre a pele que faz surgirem os sinais da pele envelhecida.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dirty="0" smtClean="0"/>
              <a:t>A pele </a:t>
            </a:r>
            <a:r>
              <a:rPr lang="pt-BR" dirty="0" err="1" smtClean="0"/>
              <a:t>fotoenvelhecida</a:t>
            </a:r>
            <a:r>
              <a:rPr lang="pt-BR" dirty="0" smtClean="0"/>
              <a:t> tem como características a perda da elasticidade, manchas, rugas finas e profundas e a alteração da superfície da pele, que pode se apresentar mais áspera, ressecada e </a:t>
            </a:r>
            <a:r>
              <a:rPr lang="pt-BR" dirty="0" err="1" smtClean="0"/>
              <a:t>descamativa</a:t>
            </a:r>
            <a:r>
              <a:rPr lang="pt-BR" dirty="0" smtClean="0"/>
              <a:t>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dirty="0" smtClean="0"/>
              <a:t>Além disso surgem as </a:t>
            </a:r>
            <a:r>
              <a:rPr lang="pt-BR" dirty="0" err="1" smtClean="0"/>
              <a:t>ceratoses</a:t>
            </a:r>
            <a:r>
              <a:rPr lang="pt-BR" dirty="0" smtClean="0"/>
              <a:t> solares, lesões que atingem a camada mais superficial da pele formando "crostas" e que, eventualmente, podem transformar-se em um câncer da pele.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BR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BR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BR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BR" dirty="0"/>
          </a:p>
        </p:txBody>
      </p:sp>
      <p:pic>
        <p:nvPicPr>
          <p:cNvPr id="6148" name="Imagem 3" descr="http://www.dermatologia.net/novo/base/fotos/maos_coxa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75" y="285750"/>
            <a:ext cx="3571875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8625" y="500063"/>
            <a:ext cx="82296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b="1" dirty="0" smtClean="0"/>
              <a:t>Como prevenir o </a:t>
            </a:r>
            <a:r>
              <a:rPr lang="pt-BR" b="1" dirty="0" err="1" smtClean="0"/>
              <a:t>fotoenvelhecimento</a:t>
            </a:r>
            <a:r>
              <a:rPr lang="pt-BR" b="1" dirty="0" smtClean="0"/>
              <a:t>?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sp>
        <p:nvSpPr>
          <p:cNvPr id="7171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mtClean="0"/>
              <a:t>A principal forma de prevenir o envelhecimento da pele é a proteção solar, que deve ser iniciada na infância. </a:t>
            </a:r>
          </a:p>
          <a:p>
            <a:r>
              <a:rPr lang="pt-BR" smtClean="0"/>
              <a:t>A educação desde cedo cria o hábito saudável da proteção solar, que deve continuar por toda a vida, prevenindo o envelhecimento cutâneo e o surgimento do câncer da pele.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4313" y="428625"/>
            <a:ext cx="8715375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b="1" dirty="0" smtClean="0"/>
              <a:t>Como melhorar a pele </a:t>
            </a:r>
            <a:r>
              <a:rPr lang="pt-BR" b="1" dirty="0" err="1" smtClean="0"/>
              <a:t>fotoenvelhecida</a:t>
            </a:r>
            <a:r>
              <a:rPr lang="pt-BR" b="1" dirty="0" smtClean="0"/>
              <a:t>?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715000"/>
          </a:xfrm>
        </p:spPr>
        <p:txBody>
          <a:bodyPr rtlCol="0">
            <a:normAutofit fontScale="77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dirty="0" smtClean="0"/>
              <a:t>Para aquelas pessoas que já sofreram a ação do sol e apresentam os sinais do envelhecimento cutâneo, além da proteção solar, o uso produtos pode a médio ou longo prazo reverter alguns dos efeitos do </a:t>
            </a:r>
            <a:r>
              <a:rPr lang="pt-BR" dirty="0" err="1" smtClean="0"/>
              <a:t>fotoenvelhecimento</a:t>
            </a:r>
            <a:r>
              <a:rPr lang="pt-BR" dirty="0" smtClean="0"/>
              <a:t>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dirty="0" smtClean="0"/>
              <a:t>Melhoram o aspecto da pele envelhecida, aumentando sua hidratação, corrigindo alterações de superfície, atenuando as manchas e melhorando a sua elasticidade.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dirty="0" smtClean="0"/>
              <a:t>Os melhores resultados são obtidos com os produtos a base de ácido </a:t>
            </a:r>
            <a:r>
              <a:rPr lang="pt-BR" dirty="0" err="1" smtClean="0"/>
              <a:t>retinóico</a:t>
            </a:r>
            <a:r>
              <a:rPr lang="pt-BR" dirty="0" smtClean="0"/>
              <a:t>. Esta substância atua na pele estimulando a renovação celular de sua camada mais externa (epiderme) e reestruturando o colágeno e as fibras elásticas de sua camada média (derme).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dirty="0" smtClean="0"/>
              <a:t>O efeito é o de uma pele com superfície mais viçosa, lisa e hidratada, clareamento das manchas, atenuação das rugas finas e melhora da elasticidade.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dirty="0" smtClean="0"/>
              <a:t>A pele adquire o aspecto de "rejuvenescida".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B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ctrTitle"/>
          </p:nvPr>
        </p:nvSpPr>
        <p:spPr>
          <a:xfrm>
            <a:off x="714375" y="928688"/>
            <a:ext cx="7772400" cy="14700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sz="5300" b="1" dirty="0" smtClean="0"/>
              <a:t>Aprenda a cuidar da pele </a:t>
            </a:r>
            <a:br>
              <a:rPr lang="pt-BR" sz="5300" b="1" dirty="0" smtClean="0"/>
            </a:br>
            <a:r>
              <a:rPr lang="pt-BR" sz="5300" b="1" dirty="0" smtClean="0"/>
              <a:t>de acordo com sua idade</a:t>
            </a:r>
            <a:r>
              <a:rPr lang="pt-BR" b="1" dirty="0" smtClean="0"/>
              <a:t/>
            </a:r>
            <a:br>
              <a:rPr lang="pt-BR" b="1" dirty="0" smtClean="0"/>
            </a:br>
            <a:endParaRPr lang="pt-BR" dirty="0"/>
          </a:p>
        </p:txBody>
      </p:sp>
      <p:pic>
        <p:nvPicPr>
          <p:cNvPr id="921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88" y="2214563"/>
            <a:ext cx="6021387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smtClean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472488" cy="4525963"/>
          </a:xfrm>
        </p:spPr>
        <p:txBody>
          <a:bodyPr rtlCol="0">
            <a:normAutofit fontScale="850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dirty="0" smtClean="0"/>
              <a:t>Envelhecer faz parte da vida, mas com alguns cuidados sua pele pode se manter jovem por bastante tempo. Para prevenir o surgimento de rugas, olheiras e flacidez, quanto mais cedo iniciamos os tratamentos, melhor.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dirty="0" smtClean="0"/>
              <a:t>As fibras de colágeno e elastina são responsáveis por 80% da sustentação da pele e previnem flacidez e formação de rugas. Com o avanço da idade, a tendência é que essas fibras diminuam, porém ainda é possível preservá-las com alguns cuidados para a pele.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dirty="0" smtClean="0"/>
              <a:t>Quem cuida da sua pele consegue não só retardar o envelhecimento como também resgatar a </a:t>
            </a:r>
            <a:r>
              <a:rPr lang="pt-BR" dirty="0" err="1" smtClean="0"/>
              <a:t>autoestima</a:t>
            </a:r>
            <a:r>
              <a:rPr lang="pt-BR" dirty="0" smtClean="0"/>
              <a:t>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BR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685</TotalTime>
  <Words>1502</Words>
  <Application>Microsoft Office PowerPoint</Application>
  <PresentationFormat>Apresentação na tela (4:3)</PresentationFormat>
  <Paragraphs>100</Paragraphs>
  <Slides>25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25</vt:i4>
      </vt:variant>
    </vt:vector>
  </HeadingPairs>
  <TitlesOfParts>
    <vt:vector size="29" baseType="lpstr">
      <vt:lpstr>Calibri</vt:lpstr>
      <vt:lpstr>Arial</vt:lpstr>
      <vt:lpstr>Wingdings 3</vt:lpstr>
      <vt:lpstr>Tema do Office</vt:lpstr>
      <vt:lpstr>Slide 1</vt:lpstr>
      <vt:lpstr>Envelhecimento cutâneo:  por que ocorre?</vt:lpstr>
      <vt:lpstr>Slide 3</vt:lpstr>
      <vt:lpstr>Slide 4</vt:lpstr>
      <vt:lpstr> Fotoenvelhecimento   </vt:lpstr>
      <vt:lpstr>Como prevenir o fotoenvelhecimento? </vt:lpstr>
      <vt:lpstr>Como melhorar a pele fotoenvelhecida? </vt:lpstr>
      <vt:lpstr>Aprenda a cuidar da pele  de acordo com sua idade </vt:lpstr>
      <vt:lpstr>Slide 9</vt:lpstr>
      <vt:lpstr>20 anos</vt:lpstr>
      <vt:lpstr>Linha Botanical Effects cuidado com a pele fácil e prático </vt:lpstr>
      <vt:lpstr>Slide 12</vt:lpstr>
      <vt:lpstr>Slide 13</vt:lpstr>
      <vt:lpstr>Sistema de Cuidados  com a Pele TimeWise</vt:lpstr>
      <vt:lpstr>Slide 15</vt:lpstr>
      <vt:lpstr> Microdermoabrasão  (Peeling de Cristal) </vt:lpstr>
      <vt:lpstr> Microdermoabrasão  (Peeling de Cristal) </vt:lpstr>
      <vt:lpstr>Slide 18</vt:lpstr>
      <vt:lpstr>40 anos</vt:lpstr>
      <vt:lpstr>Sistema Volu-Firm  TimeWise Repair</vt:lpstr>
      <vt:lpstr>50 anos ou mais</vt:lpstr>
      <vt:lpstr>Slide 22</vt:lpstr>
      <vt:lpstr>A  vida é o processo para se atingir objetivos</vt:lpstr>
      <vt:lpstr>Slide 24</vt:lpstr>
      <vt:lpstr>Slide 25</vt:lpstr>
    </vt:vector>
  </TitlesOfParts>
  <Company>***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***</dc:creator>
  <cp:lastModifiedBy>Allan Pacheco</cp:lastModifiedBy>
  <cp:revision>45</cp:revision>
  <dcterms:created xsi:type="dcterms:W3CDTF">2013-06-03T13:12:45Z</dcterms:created>
  <dcterms:modified xsi:type="dcterms:W3CDTF">2013-08-04T02:23:07Z</dcterms:modified>
</cp:coreProperties>
</file>